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57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8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49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834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0407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061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31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8379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219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190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075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0812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2450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D80E-1FD4-435E-B735-C7974F4A1681}" type="datetimeFigureOut">
              <a:rPr lang="en-IN" smtClean="0"/>
              <a:pPr/>
              <a:t>15-10-2019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CED9-9524-4B0F-AAD0-DDE3A25E3B7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86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 &amp; Guide details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850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</a:t>
            </a:r>
            <a:r>
              <a:rPr lang="en-US" smtClean="0"/>
              <a:t>Details of Tools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Tools/scales to be used for measuring outcomes/variables</a:t>
            </a:r>
          </a:p>
          <a:p>
            <a:pPr lvl="1"/>
            <a:r>
              <a:rPr lang="en-US" dirty="0" smtClean="0"/>
              <a:t>Name of the tool, validated/standardized, No. of questions/points, method of scoring</a:t>
            </a:r>
            <a:endParaRPr lang="en-IN" smtClean="0"/>
          </a:p>
          <a:p>
            <a:pPr lvl="1"/>
            <a:r>
              <a:rPr lang="en-US" smtClean="0"/>
              <a:t>Details of self-designed tool, if any</a:t>
            </a:r>
          </a:p>
          <a:p>
            <a:r>
              <a:rPr lang="en-US" dirty="0" smtClean="0"/>
              <a:t>Details of different Criteria to be used</a:t>
            </a:r>
          </a:p>
        </p:txBody>
      </p:sp>
    </p:spTree>
    <p:extLst>
      <p:ext uri="{BB962C8B-B14F-4D97-AF65-F5344CB8AC3E}">
        <p14:creationId xmlns:p14="http://schemas.microsoft.com/office/powerpoint/2010/main" xmlns="" val="599680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smtClean="0"/>
              <a:t>of masterchart/database</a:t>
            </a:r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9530362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xmlns="" val="337712383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2348239276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245226311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164211247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309088369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135662849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27128413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352326099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379240604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xmlns="" val="1593397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 (No.)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 9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067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6309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626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73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233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1666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3574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4246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2704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Dummy Table for all the objectives</a:t>
            </a:r>
            <a:endParaRPr lang="en-IN"/>
          </a:p>
        </p:txBody>
      </p:sp>
      <p:pic>
        <p:nvPicPr>
          <p:cNvPr id="1026" name="Picture 2" descr="Image result for structure of a table in the repo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2373" y="1789122"/>
            <a:ext cx="7220606" cy="380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895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 Overview (Max 2 slide)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Study Design:</a:t>
            </a:r>
          </a:p>
          <a:p>
            <a:r>
              <a:rPr lang="en-US" dirty="0" smtClean="0"/>
              <a:t>Study Setting(Site):</a:t>
            </a:r>
          </a:p>
          <a:p>
            <a:r>
              <a:rPr lang="en-US" dirty="0" smtClean="0"/>
              <a:t>Intervention if any:</a:t>
            </a:r>
          </a:p>
          <a:p>
            <a:r>
              <a:rPr lang="en-US" dirty="0" smtClean="0"/>
              <a:t>Aim:</a:t>
            </a:r>
          </a:p>
        </p:txBody>
      </p:sp>
    </p:spTree>
    <p:extLst>
      <p:ext uri="{BB962C8B-B14F-4D97-AF65-F5344CB8AC3E}">
        <p14:creationId xmlns:p14="http://schemas.microsoft.com/office/powerpoint/2010/main" xmlns="" val="63771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of existing relevant information/study</a:t>
            </a:r>
          </a:p>
          <a:p>
            <a:r>
              <a:rPr lang="en-US" dirty="0" smtClean="0"/>
              <a:t>How your study fills the gap in </a:t>
            </a:r>
            <a:r>
              <a:rPr lang="en-US" smtClean="0"/>
              <a:t>the knowledge/strengthens </a:t>
            </a:r>
            <a:r>
              <a:rPr lang="en-US" dirty="0" smtClean="0"/>
              <a:t>the </a:t>
            </a:r>
            <a:r>
              <a:rPr lang="en-US" smtClean="0"/>
              <a:t>existing knowledge?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755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this study is essential?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9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&amp;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smtClean="0"/>
              <a:t>Primary</a:t>
            </a:r>
          </a:p>
          <a:p>
            <a:pPr lvl="1"/>
            <a:r>
              <a:rPr lang="en-US" dirty="0" smtClean="0"/>
              <a:t>Secondary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692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</a:p>
          <a:p>
            <a:r>
              <a:rPr lang="en-US" dirty="0" smtClean="0"/>
              <a:t>Study Population</a:t>
            </a:r>
          </a:p>
          <a:p>
            <a:r>
              <a:rPr lang="en-US" dirty="0" smtClean="0"/>
              <a:t>Study Duration</a:t>
            </a:r>
          </a:p>
          <a:p>
            <a:r>
              <a:rPr lang="en-US" dirty="0" smtClean="0"/>
              <a:t>Duration of Data collection</a:t>
            </a:r>
          </a:p>
          <a:p>
            <a:r>
              <a:rPr lang="en-US" dirty="0" smtClean="0"/>
              <a:t>Sample Size</a:t>
            </a:r>
          </a:p>
          <a:p>
            <a:r>
              <a:rPr lang="en-US" dirty="0" smtClean="0"/>
              <a:t>Sampling method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0316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</a:p>
          <a:p>
            <a:r>
              <a:rPr lang="en-US" dirty="0" smtClean="0"/>
              <a:t>Exclusion criteria</a:t>
            </a:r>
          </a:p>
          <a:p>
            <a:r>
              <a:rPr lang="en-US" dirty="0" smtClean="0"/>
              <a:t>List of Variables</a:t>
            </a:r>
          </a:p>
          <a:p>
            <a:pPr lvl="1"/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Confounding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3908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r>
              <a:rPr lang="en-US" smtClean="0"/>
              <a:t>– Sampling Details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 of sample size</a:t>
            </a:r>
          </a:p>
          <a:p>
            <a:r>
              <a:rPr lang="en-US" dirty="0" smtClean="0"/>
              <a:t>Description of sampling technique </a:t>
            </a:r>
            <a:r>
              <a:rPr lang="en-US" smtClean="0"/>
              <a:t>(Recruitment of study participants)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939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 - Procedure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chart of the procedure</a:t>
            </a:r>
          </a:p>
          <a:p>
            <a:pPr lvl="1"/>
            <a:r>
              <a:rPr lang="en-US" dirty="0" smtClean="0"/>
              <a:t>All the steps to be followed from the recruitment till the data analysis (during the whole study)</a:t>
            </a:r>
          </a:p>
          <a:p>
            <a:pPr lvl="1"/>
            <a:r>
              <a:rPr lang="en-US" dirty="0" smtClean="0"/>
              <a:t>If possible with time line….</a:t>
            </a:r>
          </a:p>
          <a:p>
            <a:pPr marL="457200" lvl="1" indent="0">
              <a:buNone/>
            </a:pPr>
            <a:r>
              <a:rPr lang="en-US" dirty="0" smtClean="0"/>
              <a:t>(It has to include - Sampling Frame, Selection of participants, Pilot </a:t>
            </a:r>
            <a:r>
              <a:rPr lang="en-US" smtClean="0"/>
              <a:t>study, Making </a:t>
            </a:r>
            <a:r>
              <a:rPr lang="en-US" dirty="0" smtClean="0"/>
              <a:t>comparable groups, Methods of data collection, follow-up plan)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313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240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Title</vt:lpstr>
      <vt:lpstr>Study Overview (Max 2 slide)</vt:lpstr>
      <vt:lpstr>Introduction</vt:lpstr>
      <vt:lpstr>Why this study is essential?</vt:lpstr>
      <vt:lpstr>Aim &amp; Objectives</vt:lpstr>
      <vt:lpstr>Methodology</vt:lpstr>
      <vt:lpstr>Methodology</vt:lpstr>
      <vt:lpstr>Methodology – Sampling Details</vt:lpstr>
      <vt:lpstr>Methodology - Procedure</vt:lpstr>
      <vt:lpstr>Methods – Details of Tools</vt:lpstr>
      <vt:lpstr>Format of masterchart/database</vt:lpstr>
      <vt:lpstr>Dummy Table for all the objectives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Kailesh Bhalani</dc:creator>
  <cp:lastModifiedBy>Manish</cp:lastModifiedBy>
  <cp:revision>17</cp:revision>
  <dcterms:created xsi:type="dcterms:W3CDTF">2019-10-14T11:52:15Z</dcterms:created>
  <dcterms:modified xsi:type="dcterms:W3CDTF">2019-10-15T06:51:38Z</dcterms:modified>
</cp:coreProperties>
</file>